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256" r:id="rId2"/>
    <p:sldId id="261" r:id="rId3"/>
    <p:sldId id="257" r:id="rId4"/>
    <p:sldId id="260" r:id="rId5"/>
    <p:sldId id="286" r:id="rId6"/>
    <p:sldId id="263" r:id="rId7"/>
    <p:sldId id="269" r:id="rId8"/>
    <p:sldId id="270" r:id="rId9"/>
    <p:sldId id="284" r:id="rId10"/>
    <p:sldId id="291" r:id="rId11"/>
    <p:sldId id="292" r:id="rId12"/>
    <p:sldId id="293" r:id="rId13"/>
    <p:sldId id="294" r:id="rId14"/>
    <p:sldId id="295" r:id="rId15"/>
    <p:sldId id="297" r:id="rId16"/>
    <p:sldId id="298" r:id="rId17"/>
    <p:sldId id="299" r:id="rId18"/>
    <p:sldId id="288" r:id="rId19"/>
    <p:sldId id="287" r:id="rId20"/>
    <p:sldId id="289" r:id="rId21"/>
    <p:sldId id="313" r:id="rId22"/>
    <p:sldId id="314" r:id="rId23"/>
    <p:sldId id="31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660"/>
  </p:normalViewPr>
  <p:slideViewPr>
    <p:cSldViewPr>
      <p:cViewPr varScale="1">
        <p:scale>
          <a:sx n="73" d="100"/>
          <a:sy n="73" d="100"/>
        </p:scale>
        <p:origin x="130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50DE2-B776-45F9-980C-FF534AC9D28C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9AEFB-14AD-4B65-8455-E845464B8F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910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9AEFB-14AD-4B65-8455-E845464B8FB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1906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49118-9E0D-4259-9A0B-E57677F2FA2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8103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EC4A-52CD-45C1-A555-E0F9ED0B0BE9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DF48-812C-4DC5-9617-07FA2823F8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609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EC4A-52CD-45C1-A555-E0F9ED0B0BE9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DF48-812C-4DC5-9617-07FA2823F8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39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EC4A-52CD-45C1-A555-E0F9ED0B0BE9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DF48-812C-4DC5-9617-07FA2823F880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7896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EC4A-52CD-45C1-A555-E0F9ED0B0BE9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DF48-812C-4DC5-9617-07FA2823F8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04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EC4A-52CD-45C1-A555-E0F9ED0B0BE9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DF48-812C-4DC5-9617-07FA2823F880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0811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EC4A-52CD-45C1-A555-E0F9ED0B0BE9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DF48-812C-4DC5-9617-07FA2823F8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1020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EC4A-52CD-45C1-A555-E0F9ED0B0BE9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DF48-812C-4DC5-9617-07FA2823F8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2628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EC4A-52CD-45C1-A555-E0F9ED0B0BE9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DF48-812C-4DC5-9617-07FA2823F8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896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EC4A-52CD-45C1-A555-E0F9ED0B0BE9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DF48-812C-4DC5-9617-07FA2823F8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480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EC4A-52CD-45C1-A555-E0F9ED0B0BE9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DF48-812C-4DC5-9617-07FA2823F8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1923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EC4A-52CD-45C1-A555-E0F9ED0B0BE9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DF48-812C-4DC5-9617-07FA2823F8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6908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EC4A-52CD-45C1-A555-E0F9ED0B0BE9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DF48-812C-4DC5-9617-07FA2823F8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0851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EC4A-52CD-45C1-A555-E0F9ED0B0BE9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DF48-812C-4DC5-9617-07FA2823F8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493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EC4A-52CD-45C1-A555-E0F9ED0B0BE9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DF48-812C-4DC5-9617-07FA2823F8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3403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EC4A-52CD-45C1-A555-E0F9ED0B0BE9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DF48-812C-4DC5-9617-07FA2823F8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4805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EC4A-52CD-45C1-A555-E0F9ED0B0BE9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DF48-812C-4DC5-9617-07FA2823F8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766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5EC4A-52CD-45C1-A555-E0F9ED0B0BE9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42DF48-812C-4DC5-9617-07FA2823F8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238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nl/url?sa=i&amp;rct=j&amp;q=&amp;esrc=s&amp;frm=1&amp;source=images&amp;cd=&amp;cad=rja&amp;uact=8&amp;ved=0CAcQjRw&amp;url=http://ida.convio.net/site/MessageViewer?em_id%3D12881.0%26printer_friendly%3D1&amp;ei=npepVM_9GM3LaM6fgrgH&amp;bvm=bv.82001339,d.d2s&amp;psig=AFQjCNEiO5zGNeOyvwspyn2Qhl2XrlzlUA&amp;ust=142048693133896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uact=8&amp;ved=0CAcQjRw&amp;url=http://www.gddiergezondheid.nl/producten%20en%20diensten/producten/rundvee/voedingsproducten/gd-tankmelk-mineralen/nieuws&amp;ei=JZepVJ_JB8rkaKLbgsAC&amp;bvm=bv.82001339,d.d2s&amp;psig=AFQjCNFPDVyRAm8F1A2d-T2o1dDZQoW9FQ&amp;ust=1420486807614013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Mineralen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Duurzame veehouderij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967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cap="none" dirty="0" smtClean="0">
                <a:latin typeface="+mn-lt"/>
              </a:rPr>
              <a:t>Calcium (Ca)</a:t>
            </a:r>
            <a:r>
              <a:rPr lang="nl-NL" sz="2000" cap="none" dirty="0" smtClean="0">
                <a:latin typeface="+mn-lt"/>
              </a:rPr>
              <a:t/>
            </a:r>
            <a:br>
              <a:rPr lang="nl-NL" sz="2000" cap="none" dirty="0" smtClean="0">
                <a:latin typeface="+mn-lt"/>
              </a:rPr>
            </a:br>
            <a:endParaRPr lang="nl-NL" sz="2000" cap="none" dirty="0">
              <a:latin typeface="+mn-lt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800" dirty="0" smtClean="0"/>
              <a:t>Kation</a:t>
            </a:r>
          </a:p>
          <a:p>
            <a:pPr marL="0" indent="0">
              <a:buNone/>
            </a:pPr>
            <a:endParaRPr lang="nl-NL" sz="2800" dirty="0" smtClean="0"/>
          </a:p>
          <a:p>
            <a:r>
              <a:rPr lang="nl-NL" sz="2800" dirty="0" smtClean="0"/>
              <a:t>Nodig </a:t>
            </a:r>
            <a:r>
              <a:rPr lang="nl-NL" sz="2800" dirty="0"/>
              <a:t>voor botopbouw / melkproductie</a:t>
            </a:r>
            <a:br>
              <a:rPr lang="nl-NL" sz="2800" dirty="0"/>
            </a:br>
            <a:endParaRPr lang="nl-NL" sz="2800" dirty="0" smtClean="0"/>
          </a:p>
          <a:p>
            <a:r>
              <a:rPr lang="nl-NL" sz="2800" dirty="0" smtClean="0"/>
              <a:t>De </a:t>
            </a:r>
            <a:r>
              <a:rPr lang="nl-NL" sz="2800" dirty="0"/>
              <a:t>prikkeloverdracht van zenuw naar spieren en bij spiersamentrekking</a:t>
            </a:r>
            <a:br>
              <a:rPr lang="nl-NL" sz="2800" dirty="0"/>
            </a:br>
            <a:endParaRPr lang="nl-NL" sz="2800" dirty="0" smtClean="0"/>
          </a:p>
          <a:p>
            <a:r>
              <a:rPr lang="nl-NL" sz="2800" dirty="0" smtClean="0"/>
              <a:t>Verhouding </a:t>
            </a:r>
            <a:r>
              <a:rPr lang="nl-NL" sz="2800" dirty="0"/>
              <a:t>met fosfor heel belangrijk! </a:t>
            </a:r>
          </a:p>
        </p:txBody>
      </p:sp>
    </p:spTree>
    <p:extLst>
      <p:ext uri="{BB962C8B-B14F-4D97-AF65-F5344CB8AC3E}">
        <p14:creationId xmlns:p14="http://schemas.microsoft.com/office/powerpoint/2010/main" val="187370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IJzer (Fe)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0" dirty="0" smtClean="0"/>
              <a:t>Kation</a:t>
            </a:r>
            <a:endParaRPr lang="nl-NL" b="0" dirty="0"/>
          </a:p>
          <a:p>
            <a:endParaRPr lang="nl-NL" b="0" dirty="0" smtClean="0"/>
          </a:p>
          <a:p>
            <a:r>
              <a:rPr lang="nl-NL" b="0" dirty="0" smtClean="0"/>
              <a:t>Nodig </a:t>
            </a:r>
            <a:r>
              <a:rPr lang="nl-NL" b="0" dirty="0"/>
              <a:t>voor hemoglobine (rode kleur in bloed); </a:t>
            </a:r>
          </a:p>
          <a:p>
            <a:r>
              <a:rPr lang="nl-NL" b="0" dirty="0" smtClean="0"/>
              <a:t>Zeer </a:t>
            </a:r>
            <a:r>
              <a:rPr lang="nl-NL" b="0" dirty="0"/>
              <a:t>veel aanwezig in omgeving, dus zelden tekort; </a:t>
            </a:r>
          </a:p>
          <a:p>
            <a:r>
              <a:rPr lang="nl-NL" b="0" dirty="0" smtClean="0"/>
              <a:t>Kalveren</a:t>
            </a:r>
            <a:r>
              <a:rPr lang="nl-NL" b="0" dirty="0"/>
              <a:t>: foetaal </a:t>
            </a:r>
            <a:r>
              <a:rPr lang="nl-NL" b="0" dirty="0" err="1"/>
              <a:t>Hb</a:t>
            </a:r>
            <a:r>
              <a:rPr lang="nl-NL" b="0" dirty="0"/>
              <a:t> in eerste paar dagen wordt omgezet in gewoon </a:t>
            </a:r>
            <a:r>
              <a:rPr lang="nl-NL" b="0" dirty="0" err="1"/>
              <a:t>Hb</a:t>
            </a:r>
            <a:r>
              <a:rPr lang="nl-NL" b="0" dirty="0"/>
              <a:t>; </a:t>
            </a:r>
          </a:p>
          <a:p>
            <a:r>
              <a:rPr lang="nl-NL" b="0" dirty="0" err="1" smtClean="0"/>
              <a:t>Hb</a:t>
            </a:r>
            <a:r>
              <a:rPr lang="nl-NL" b="0" dirty="0" smtClean="0"/>
              <a:t> </a:t>
            </a:r>
            <a:r>
              <a:rPr lang="nl-NL" b="0" dirty="0"/>
              <a:t>is maat voor Fe-gebrek; </a:t>
            </a:r>
          </a:p>
          <a:p>
            <a:r>
              <a:rPr lang="nl-NL" b="0" dirty="0" smtClean="0"/>
              <a:t>Fe </a:t>
            </a:r>
            <a:r>
              <a:rPr lang="nl-NL" b="0" dirty="0"/>
              <a:t>in serum erg afhankelijk van infectiedruk;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971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da.convio.net/images/content/pagebuilder/1188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4600575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82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Zink </a:t>
            </a:r>
            <a:r>
              <a:rPr lang="nl-NL" dirty="0" smtClean="0"/>
              <a:t>(</a:t>
            </a:r>
            <a:r>
              <a:rPr lang="nl-NL" dirty="0"/>
              <a:t>Z</a:t>
            </a:r>
            <a:r>
              <a:rPr lang="nl-NL" dirty="0" smtClean="0"/>
              <a:t>n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0" dirty="0" smtClean="0"/>
              <a:t>Kation</a:t>
            </a:r>
          </a:p>
          <a:p>
            <a:pPr marL="0" indent="0">
              <a:buNone/>
            </a:pPr>
            <a:endParaRPr lang="nl-NL" b="0" dirty="0"/>
          </a:p>
          <a:p>
            <a:r>
              <a:rPr lang="nl-NL" b="0" dirty="0" smtClean="0"/>
              <a:t>Nodig </a:t>
            </a:r>
            <a:r>
              <a:rPr lang="nl-NL" b="0" dirty="0"/>
              <a:t>voor Carboxylase-enzymen; </a:t>
            </a:r>
          </a:p>
          <a:p>
            <a:r>
              <a:rPr lang="nl-NL" b="0" dirty="0" smtClean="0"/>
              <a:t>Carboxylase-enzymen </a:t>
            </a:r>
            <a:r>
              <a:rPr lang="nl-NL" b="0" dirty="0"/>
              <a:t>nodig voor snelle groei (huid, haar, jonge dieren); </a:t>
            </a:r>
          </a:p>
          <a:p>
            <a:r>
              <a:rPr lang="nl-NL" b="0" dirty="0" smtClean="0"/>
              <a:t>Soms </a:t>
            </a:r>
            <a:r>
              <a:rPr lang="nl-NL" b="0" dirty="0"/>
              <a:t>ook gecombineerd met mangaan; </a:t>
            </a:r>
          </a:p>
          <a:p>
            <a:r>
              <a:rPr lang="nl-NL" b="0" dirty="0" smtClean="0"/>
              <a:t>Ook </a:t>
            </a:r>
            <a:r>
              <a:rPr lang="nl-NL" b="0" dirty="0"/>
              <a:t>nodig in </a:t>
            </a:r>
            <a:r>
              <a:rPr lang="nl-NL" b="0" dirty="0" err="1"/>
              <a:t>CuZn</a:t>
            </a:r>
            <a:r>
              <a:rPr lang="nl-NL" b="0" dirty="0"/>
              <a:t>-superoxide-</a:t>
            </a:r>
            <a:r>
              <a:rPr lang="nl-NL" b="0" dirty="0" err="1"/>
              <a:t>dismutase</a:t>
            </a:r>
            <a:r>
              <a:rPr lang="nl-NL" b="0" dirty="0"/>
              <a:t>: nodig voor weerstand; </a:t>
            </a:r>
          </a:p>
          <a:p>
            <a:r>
              <a:rPr lang="nl-NL" b="0" dirty="0" err="1" smtClean="0"/>
              <a:t>thyroid</a:t>
            </a:r>
            <a:r>
              <a:rPr lang="nl-NL" b="0" dirty="0" smtClean="0"/>
              <a:t>-hormoon-bindend</a:t>
            </a:r>
            <a:r>
              <a:rPr lang="nl-NL" b="0" dirty="0"/>
              <a:t>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313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Koper </a:t>
            </a:r>
            <a:r>
              <a:rPr lang="nl-NL" dirty="0" smtClean="0"/>
              <a:t>(</a:t>
            </a:r>
            <a:r>
              <a:rPr lang="nl-NL" dirty="0"/>
              <a:t>C</a:t>
            </a:r>
            <a:r>
              <a:rPr lang="nl-NL" dirty="0" smtClean="0"/>
              <a:t>u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599" y="1772816"/>
            <a:ext cx="6347714" cy="4268547"/>
          </a:xfrm>
        </p:spPr>
        <p:txBody>
          <a:bodyPr/>
          <a:lstStyle/>
          <a:p>
            <a:pPr marL="0" indent="0">
              <a:buNone/>
            </a:pPr>
            <a:r>
              <a:rPr lang="nl-NL" b="0" dirty="0" smtClean="0"/>
              <a:t>Kation</a:t>
            </a:r>
          </a:p>
          <a:p>
            <a:pPr marL="0" indent="0">
              <a:buNone/>
            </a:pPr>
            <a:endParaRPr lang="nl-NL" b="0" dirty="0"/>
          </a:p>
          <a:p>
            <a:r>
              <a:rPr lang="nl-NL" b="0" dirty="0" smtClean="0"/>
              <a:t>Zit </a:t>
            </a:r>
            <a:r>
              <a:rPr lang="nl-NL" b="0" dirty="0"/>
              <a:t>in </a:t>
            </a:r>
            <a:r>
              <a:rPr lang="nl-NL" b="0" dirty="0" err="1"/>
              <a:t>ceruloplasmine</a:t>
            </a:r>
            <a:r>
              <a:rPr lang="nl-NL" b="0" dirty="0"/>
              <a:t> (nodig voor ijzer-opname vanuit darm); </a:t>
            </a:r>
          </a:p>
          <a:p>
            <a:r>
              <a:rPr lang="nl-NL" b="0" dirty="0" smtClean="0"/>
              <a:t>Zit </a:t>
            </a:r>
            <a:r>
              <a:rPr lang="nl-NL" b="0" dirty="0"/>
              <a:t>in </a:t>
            </a:r>
            <a:r>
              <a:rPr lang="nl-NL" b="0" dirty="0" err="1"/>
              <a:t>CuZn</a:t>
            </a:r>
            <a:r>
              <a:rPr lang="nl-NL" b="0" dirty="0"/>
              <a:t>-superoxide-</a:t>
            </a:r>
            <a:r>
              <a:rPr lang="nl-NL" b="0" dirty="0" err="1"/>
              <a:t>dismutase</a:t>
            </a:r>
            <a:r>
              <a:rPr lang="nl-NL" b="0" dirty="0"/>
              <a:t> (weerstand); </a:t>
            </a:r>
          </a:p>
          <a:p>
            <a:r>
              <a:rPr lang="nl-NL" b="0" dirty="0" smtClean="0"/>
              <a:t>Nodig </a:t>
            </a:r>
            <a:r>
              <a:rPr lang="nl-NL" b="0" dirty="0"/>
              <a:t>voor collageen-vorming; </a:t>
            </a:r>
          </a:p>
          <a:p>
            <a:r>
              <a:rPr lang="nl-NL" b="0" dirty="0" smtClean="0"/>
              <a:t>Zit </a:t>
            </a:r>
            <a:r>
              <a:rPr lang="nl-NL" b="0" dirty="0"/>
              <a:t>in </a:t>
            </a:r>
            <a:r>
              <a:rPr lang="nl-NL" b="0" dirty="0" err="1"/>
              <a:t>tyrosinase</a:t>
            </a:r>
            <a:r>
              <a:rPr lang="nl-NL" b="0" dirty="0"/>
              <a:t>: nodig voor pigment-vorming van haren;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83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Koper tekort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1" t="40476" r="20017" b="29762"/>
          <a:stretch/>
        </p:blipFill>
        <p:spPr bwMode="auto">
          <a:xfrm>
            <a:off x="892455" y="1844824"/>
            <a:ext cx="3294743" cy="217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www.gddiergezondheid.nl/~/media/Images/Rund/uitslagen%20koper%20jpg.ashx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17032"/>
            <a:ext cx="5400600" cy="291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93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Kobalt </a:t>
            </a:r>
            <a:r>
              <a:rPr lang="nl-NL" dirty="0" smtClean="0"/>
              <a:t>(Co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0" dirty="0" smtClean="0"/>
              <a:t>Nodig zodat </a:t>
            </a:r>
            <a:r>
              <a:rPr lang="nl-NL" b="0" dirty="0" err="1" smtClean="0"/>
              <a:t>pensbacteriën</a:t>
            </a:r>
            <a:r>
              <a:rPr lang="nl-NL" b="0" dirty="0" smtClean="0"/>
              <a:t> B12 kunnen aanmaken.</a:t>
            </a:r>
          </a:p>
          <a:p>
            <a:endParaRPr lang="nl-NL" b="0" dirty="0"/>
          </a:p>
          <a:p>
            <a:r>
              <a:rPr lang="nl-NL" b="0" dirty="0" smtClean="0"/>
              <a:t>Zit </a:t>
            </a:r>
            <a:r>
              <a:rPr lang="nl-NL" b="0" dirty="0"/>
              <a:t>in vitamine B12 (</a:t>
            </a:r>
            <a:r>
              <a:rPr lang="nl-NL" b="0" dirty="0" err="1"/>
              <a:t>cobalamine</a:t>
            </a:r>
            <a:r>
              <a:rPr lang="nl-NL" b="0" dirty="0"/>
              <a:t>). </a:t>
            </a:r>
            <a:endParaRPr lang="nl-NL" b="0" dirty="0" smtClean="0"/>
          </a:p>
          <a:p>
            <a:endParaRPr lang="nl-NL" b="0" dirty="0"/>
          </a:p>
          <a:p>
            <a:r>
              <a:rPr lang="nl-NL" b="0" dirty="0" smtClean="0"/>
              <a:t>Vitamine </a:t>
            </a:r>
            <a:r>
              <a:rPr lang="nl-NL" b="0" dirty="0"/>
              <a:t>B12 is nodig voor omzetting van vetten en propionzuur naar energie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410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Mangaan </a:t>
            </a:r>
            <a:r>
              <a:rPr lang="nl-NL" dirty="0" smtClean="0"/>
              <a:t>(</a:t>
            </a:r>
            <a:r>
              <a:rPr lang="nl-NL" dirty="0"/>
              <a:t>M</a:t>
            </a:r>
            <a:r>
              <a:rPr lang="nl-NL" dirty="0" smtClean="0"/>
              <a:t>n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0" dirty="0" smtClean="0"/>
              <a:t>Kation</a:t>
            </a:r>
            <a:endParaRPr lang="nl-NL" b="0" dirty="0"/>
          </a:p>
          <a:p>
            <a:endParaRPr lang="nl-NL" b="0" dirty="0" smtClean="0"/>
          </a:p>
          <a:p>
            <a:r>
              <a:rPr lang="nl-NL" b="0" dirty="0" smtClean="0"/>
              <a:t>Zit </a:t>
            </a:r>
            <a:r>
              <a:rPr lang="nl-NL" b="0" dirty="0"/>
              <a:t>met name in enkele enzymen nodig voor transport van specifieke suikers (botvorming); </a:t>
            </a:r>
            <a:endParaRPr lang="nl-NL" b="0" dirty="0" smtClean="0"/>
          </a:p>
          <a:p>
            <a:endParaRPr lang="nl-NL" b="0" dirty="0"/>
          </a:p>
          <a:p>
            <a:r>
              <a:rPr lang="nl-NL" b="0" dirty="0" smtClean="0"/>
              <a:t>Zit </a:t>
            </a:r>
            <a:r>
              <a:rPr lang="nl-NL" b="0" dirty="0"/>
              <a:t>ook in mangaan-super-oxide-</a:t>
            </a:r>
            <a:r>
              <a:rPr lang="nl-NL" b="0" dirty="0" err="1"/>
              <a:t>dismutase</a:t>
            </a:r>
            <a:r>
              <a:rPr lang="nl-NL" b="0" dirty="0"/>
              <a:t> (weerstand);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891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KAB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b="0" dirty="0" smtClean="0"/>
              <a:t>De </a:t>
            </a:r>
            <a:r>
              <a:rPr lang="nl-NL" b="0" dirty="0"/>
              <a:t>optelsom van positief en negatief geladen </a:t>
            </a:r>
            <a:r>
              <a:rPr lang="nl-NL" b="0" dirty="0" smtClean="0"/>
              <a:t>ionen </a:t>
            </a:r>
            <a:r>
              <a:rPr lang="nl-NL" b="0" dirty="0"/>
              <a:t>in het rantsoen, ook wel de KAB genoemd. </a:t>
            </a:r>
            <a:endParaRPr lang="nl-NL" b="0" dirty="0" smtClean="0"/>
          </a:p>
          <a:p>
            <a:endParaRPr lang="nl-NL" b="0" dirty="0" smtClean="0"/>
          </a:p>
          <a:p>
            <a:r>
              <a:rPr lang="nl-NL" dirty="0" smtClean="0"/>
              <a:t>Een </a:t>
            </a:r>
            <a:r>
              <a:rPr lang="nl-NL" dirty="0"/>
              <a:t>positieve </a:t>
            </a:r>
            <a:r>
              <a:rPr lang="nl-NL" dirty="0" smtClean="0"/>
              <a:t>KAB:</a:t>
            </a:r>
          </a:p>
          <a:p>
            <a:r>
              <a:rPr lang="nl-NL" b="0" dirty="0" smtClean="0"/>
              <a:t>veroorzaakt </a:t>
            </a:r>
            <a:r>
              <a:rPr lang="nl-NL" b="0" dirty="0"/>
              <a:t>door een overmaat aan kalium (K) en natrium (Na) </a:t>
            </a:r>
            <a:r>
              <a:rPr lang="nl-NL" b="0" dirty="0" smtClean="0"/>
              <a:t>te </a:t>
            </a:r>
            <a:r>
              <a:rPr lang="nl-NL" b="0" dirty="0"/>
              <a:t>weinig chloor en zwavel, leidt tot een gebrekkige Ca-huishouding</a:t>
            </a:r>
            <a:r>
              <a:rPr lang="nl-NL" b="0" dirty="0" smtClean="0"/>
              <a:t>.</a:t>
            </a:r>
          </a:p>
          <a:p>
            <a:endParaRPr lang="nl-NL" b="0" dirty="0"/>
          </a:p>
          <a:p>
            <a:r>
              <a:rPr lang="nl-NL" b="0" dirty="0" smtClean="0"/>
              <a:t>De </a:t>
            </a:r>
            <a:r>
              <a:rPr lang="nl-NL" b="0" dirty="0"/>
              <a:t>KAB dient </a:t>
            </a:r>
            <a:r>
              <a:rPr lang="nl-NL" dirty="0"/>
              <a:t>licht negatief </a:t>
            </a:r>
            <a:r>
              <a:rPr lang="nl-NL" b="0" dirty="0"/>
              <a:t>te zijn tijdens de droogstand.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561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Biest en droogstand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b="0" dirty="0"/>
              <a:t>Bij een te lage kation-anionbalans geeft de koe te weinig biest en begint ze verzwakt aan de lactatie. </a:t>
            </a:r>
            <a:endParaRPr lang="nl-NL" b="0" dirty="0" smtClean="0"/>
          </a:p>
          <a:p>
            <a:endParaRPr lang="nl-NL" b="0" dirty="0" smtClean="0"/>
          </a:p>
          <a:p>
            <a:r>
              <a:rPr lang="nl-NL" b="0" dirty="0" smtClean="0"/>
              <a:t>Bij </a:t>
            </a:r>
            <a:r>
              <a:rPr lang="nl-NL" b="0" dirty="0"/>
              <a:t>een te hoge biestproductie is de kation-anionbalans daarentegen te </a:t>
            </a:r>
            <a:r>
              <a:rPr lang="nl-NL" b="0" dirty="0" smtClean="0"/>
              <a:t>hoog: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0" dirty="0" smtClean="0"/>
              <a:t>De </a:t>
            </a:r>
            <a:r>
              <a:rPr lang="nl-NL" b="0" dirty="0"/>
              <a:t>biestkwaliteit voor het kalf is slechter (lagere concentratie afweerstoffen of immuunglobulinen) </a:t>
            </a:r>
            <a:endParaRPr lang="nl-NL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0" dirty="0" smtClean="0"/>
              <a:t>grotere </a:t>
            </a:r>
            <a:r>
              <a:rPr lang="nl-NL" b="0" dirty="0"/>
              <a:t>kans op gezondheidsproblemen zoals melkziekte</a:t>
            </a:r>
            <a:r>
              <a:rPr lang="nl-NL" b="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b="0" dirty="0"/>
          </a:p>
          <a:p>
            <a:r>
              <a:rPr lang="nl-NL" b="0" dirty="0" smtClean="0"/>
              <a:t>De anionische zouten zijn niet smakelijk!</a:t>
            </a:r>
            <a:endParaRPr lang="nl-NL" b="0" dirty="0"/>
          </a:p>
        </p:txBody>
      </p:sp>
    </p:spTree>
    <p:extLst>
      <p:ext uri="{BB962C8B-B14F-4D97-AF65-F5344CB8AC3E}">
        <p14:creationId xmlns:p14="http://schemas.microsoft.com/office/powerpoint/2010/main" val="315878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87208" cy="1371600"/>
          </a:xfrm>
        </p:spPr>
        <p:txBody>
          <a:bodyPr/>
          <a:lstStyle/>
          <a:p>
            <a:r>
              <a:rPr lang="nl-NL" dirty="0"/>
              <a:t>Wat is een mineraal?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71600" y="1628800"/>
            <a:ext cx="3600400" cy="4525963"/>
          </a:xfrm>
        </p:spPr>
        <p:txBody>
          <a:bodyPr>
            <a:normAutofit/>
          </a:bodyPr>
          <a:lstStyle/>
          <a:p>
            <a:r>
              <a:rPr lang="nl-NL" dirty="0" smtClean="0"/>
              <a:t>Macro Mineralen</a:t>
            </a:r>
            <a:r>
              <a:rPr lang="nl-NL" dirty="0" smtClean="0"/>
              <a:t>:</a:t>
            </a:r>
            <a:endParaRPr lang="nl-NL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b="0" dirty="0"/>
              <a:t>Magnesium (Mg)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b="0" dirty="0"/>
              <a:t>Chloride (Cl)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b="0" dirty="0"/>
              <a:t>Natrium (Na)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b="0" dirty="0"/>
              <a:t>Kalium (K)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b="0" dirty="0"/>
              <a:t>Calcium (Ca)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b="0" dirty="0"/>
              <a:t>Fosfor (P)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b="0" dirty="0"/>
              <a:t>Zwavel (</a:t>
            </a:r>
            <a:r>
              <a:rPr lang="nl-NL" b="0" dirty="0" smtClean="0"/>
              <a:t>S)</a:t>
            </a:r>
            <a:endParaRPr lang="nl-NL" b="0" dirty="0"/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4008" y="1574800"/>
            <a:ext cx="4320480" cy="4525963"/>
          </a:xfrm>
        </p:spPr>
        <p:txBody>
          <a:bodyPr>
            <a:normAutofit/>
          </a:bodyPr>
          <a:lstStyle/>
          <a:p>
            <a:r>
              <a:rPr lang="nl-NL" dirty="0" smtClean="0"/>
              <a:t>Spoorelementen: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b="0" dirty="0" smtClean="0"/>
              <a:t>Seleen</a:t>
            </a:r>
            <a:r>
              <a:rPr lang="nl-NL" b="0" dirty="0"/>
              <a:t>, of selenium (Se)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b="0" dirty="0"/>
              <a:t>IJzer (Fe)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b="0" dirty="0"/>
              <a:t>Fluor, of fluoride (F)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b="0" dirty="0"/>
              <a:t>Zink (Zn)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b="0" dirty="0"/>
              <a:t>Koper (Cu)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b="0" dirty="0"/>
              <a:t>Jood, of jodium (I)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b="0" dirty="0"/>
              <a:t>Chroom (Cr)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53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91264" cy="1440160"/>
          </a:xfrm>
        </p:spPr>
        <p:txBody>
          <a:bodyPr>
            <a:normAutofit/>
          </a:bodyPr>
          <a:lstStyle/>
          <a:p>
            <a:r>
              <a:rPr lang="nl-NL" dirty="0" smtClean="0"/>
              <a:t>Hoe moet je nu voeren in de droogstand?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l-NL" dirty="0" smtClean="0"/>
          </a:p>
          <a:p>
            <a:r>
              <a:rPr lang="nl-NL" sz="2400" dirty="0" smtClean="0"/>
              <a:t>750 </a:t>
            </a:r>
            <a:r>
              <a:rPr lang="nl-NL" sz="2400" dirty="0"/>
              <a:t>– 800 VEM is een goede energiedichtheid voor het rantsoen in de vroege droogstand. </a:t>
            </a:r>
            <a:endParaRPr lang="nl-NL" sz="2400" dirty="0" smtClean="0"/>
          </a:p>
          <a:p>
            <a:endParaRPr lang="nl-NL" sz="2400" dirty="0"/>
          </a:p>
          <a:p>
            <a:r>
              <a:rPr lang="nl-NL" sz="2400" dirty="0" smtClean="0"/>
              <a:t>Het </a:t>
            </a:r>
            <a:r>
              <a:rPr lang="nl-NL" sz="2400" dirty="0"/>
              <a:t>eiwitgehalte wordt geadviseerd van 12 tot 13%</a:t>
            </a:r>
            <a:endParaRPr lang="nl-NL" sz="2400" dirty="0" smtClean="0"/>
          </a:p>
          <a:p>
            <a:endParaRPr lang="nl-NL" sz="2400" dirty="0"/>
          </a:p>
          <a:p>
            <a:r>
              <a:rPr lang="nl-NL" sz="2400" dirty="0" smtClean="0"/>
              <a:t>KAB licht negatief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619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6851104" cy="975638"/>
          </a:xfrm>
        </p:spPr>
        <p:txBody>
          <a:bodyPr/>
          <a:lstStyle/>
          <a:p>
            <a:r>
              <a:rPr lang="nl-NL" dirty="0" smtClean="0"/>
              <a:t>Wat moet je weten?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599" y="1628800"/>
            <a:ext cx="6347714" cy="4412563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 b="0" dirty="0" smtClean="0"/>
              <a:t>Functie mineralen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 b="0" dirty="0" smtClean="0"/>
              <a:t>Afkortingen mineralen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 b="0" dirty="0" smtClean="0"/>
              <a:t>Interactie plaatjes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 b="0" dirty="0" smtClean="0"/>
              <a:t>Opname via de darm met poortjes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 b="0" dirty="0" smtClean="0"/>
              <a:t>Werking schildklier, TSH -&gt; T4 + I -&gt; T3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 b="0" dirty="0" smtClean="0"/>
              <a:t>Macro- en micromineralen / mineraal en spoorelementen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 b="0" dirty="0" smtClean="0"/>
              <a:t>Ca, Fe, Zn, Cu, Co en Mn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 dirty="0" smtClean="0"/>
              <a:t>Hoe voer je in de droogstand en waarom</a:t>
            </a:r>
            <a:r>
              <a:rPr lang="nl-NL" sz="2400" dirty="0" smtClean="0"/>
              <a:t>?</a:t>
            </a:r>
            <a:endParaRPr lang="nl-NL" sz="3200" b="0" dirty="0" smtClean="0"/>
          </a:p>
        </p:txBody>
      </p:sp>
    </p:spTree>
    <p:extLst>
      <p:ext uri="{BB962C8B-B14F-4D97-AF65-F5344CB8AC3E}">
        <p14:creationId xmlns:p14="http://schemas.microsoft.com/office/powerpoint/2010/main" val="11041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sz="2400" b="0" dirty="0" smtClean="0"/>
              <a:t>Leg het figuur van interactie uit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b="0" dirty="0" smtClean="0"/>
              <a:t>Wat is complexvorming?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b="0" dirty="0" smtClean="0"/>
              <a:t>Geef de formule voor de omzetting van TSH naar actieve vorm.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846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verslag mineralen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599" y="1772816"/>
            <a:ext cx="6347714" cy="4268547"/>
          </a:xfrm>
        </p:spPr>
        <p:txBody>
          <a:bodyPr/>
          <a:lstStyle/>
          <a:p>
            <a:r>
              <a:rPr lang="nl-NL" dirty="0" smtClean="0"/>
              <a:t>Verslagje maken van 2 pagina’s (</a:t>
            </a:r>
            <a:r>
              <a:rPr lang="nl-NL" dirty="0" err="1" smtClean="0"/>
              <a:t>calibri</a:t>
            </a:r>
            <a:r>
              <a:rPr lang="nl-NL" dirty="0" smtClean="0"/>
              <a:t> 11 </a:t>
            </a:r>
            <a:r>
              <a:rPr lang="nl-NL" dirty="0" err="1" smtClean="0"/>
              <a:t>pts</a:t>
            </a:r>
            <a:r>
              <a:rPr lang="nl-NL" dirty="0" smtClean="0"/>
              <a:t>)</a:t>
            </a:r>
          </a:p>
          <a:p>
            <a:endParaRPr lang="nl-NL" dirty="0"/>
          </a:p>
          <a:p>
            <a:r>
              <a:rPr lang="nl-NL" dirty="0" smtClean="0"/>
              <a:t>Kies een mineraal</a:t>
            </a:r>
          </a:p>
          <a:p>
            <a:r>
              <a:rPr lang="nl-NL" dirty="0" smtClean="0"/>
              <a:t>Omschrijf de eigenschappen (</a:t>
            </a:r>
            <a:r>
              <a:rPr lang="nl-NL" dirty="0" err="1" smtClean="0"/>
              <a:t>wateroplosbaar</a:t>
            </a:r>
            <a:r>
              <a:rPr lang="nl-NL" dirty="0" smtClean="0"/>
              <a:t> e.d.), structuur formule, kleur, eventueel karakteristieke geur ed.</a:t>
            </a:r>
          </a:p>
          <a:p>
            <a:r>
              <a:rPr lang="nl-NL" dirty="0" smtClean="0"/>
              <a:t>Noem 3 soorten ruwvoer en vertel hoeveel hiervan in zit, en of dit veel is (definieer veel)</a:t>
            </a:r>
          </a:p>
          <a:p>
            <a:r>
              <a:rPr lang="nl-NL" dirty="0" smtClean="0"/>
              <a:t>Zoek de behoefte per dier op, melkvee en jongvee</a:t>
            </a:r>
          </a:p>
          <a:p>
            <a:r>
              <a:rPr lang="nl-NL" dirty="0" smtClean="0"/>
              <a:t>Omschrijf wat een tekort en een overschot ter weeg brengt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865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1371600"/>
          </a:xfrm>
        </p:spPr>
        <p:txBody>
          <a:bodyPr/>
          <a:lstStyle/>
          <a:p>
            <a:r>
              <a:rPr lang="nl-NL" dirty="0" smtClean="0"/>
              <a:t>Feiten over mineralen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628800"/>
            <a:ext cx="8712968" cy="4497363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 b="0" dirty="0" smtClean="0"/>
              <a:t>94% van de melkveehouders in Nederland voert mineralenmengsels bij.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 b="0" dirty="0" smtClean="0"/>
              <a:t>70% van de melkveehouders test de mineralenstatus van het vee niet.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 b="0" dirty="0" smtClean="0"/>
              <a:t>Inzicht in de mineralen- en vitaminevoorziening bij melkvee begint bij een goede rantsoenberekening waarbij mineralen en vitaminen meegenomen worden. </a:t>
            </a:r>
          </a:p>
        </p:txBody>
      </p:sp>
    </p:spTree>
    <p:extLst>
      <p:ext uri="{BB962C8B-B14F-4D97-AF65-F5344CB8AC3E}">
        <p14:creationId xmlns:p14="http://schemas.microsoft.com/office/powerpoint/2010/main" val="393854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923112" cy="1371600"/>
          </a:xfrm>
        </p:spPr>
        <p:txBody>
          <a:bodyPr/>
          <a:lstStyle/>
          <a:p>
            <a:r>
              <a:rPr lang="nl-NL" dirty="0" smtClean="0"/>
              <a:t>Waarom belangrijk?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752600"/>
            <a:ext cx="8496944" cy="484475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 b="0" dirty="0"/>
              <a:t>Mineralen zijn nodig voor de micro-organisme in de pens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 b="0" dirty="0" smtClean="0"/>
              <a:t>Mineralen zorgen voor een hogere melkproductie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 b="0" dirty="0" smtClean="0"/>
              <a:t>Mineralen </a:t>
            </a:r>
            <a:r>
              <a:rPr lang="nl-NL" sz="2400" b="0" dirty="0"/>
              <a:t>en spoorelementen kunnen onderdeel zijn van enzymen </a:t>
            </a:r>
            <a:endParaRPr lang="nl-NL" sz="2400" b="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 b="0" dirty="0" smtClean="0"/>
              <a:t>Mineralen </a:t>
            </a:r>
            <a:r>
              <a:rPr lang="nl-NL" sz="2400" b="0" dirty="0"/>
              <a:t>en spoorelementen kunnen onderdeel zijn van hormonen </a:t>
            </a:r>
            <a:endParaRPr lang="nl-NL" sz="2400" b="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 b="0" dirty="0" smtClean="0"/>
              <a:t>Mineralen </a:t>
            </a:r>
            <a:r>
              <a:rPr lang="nl-NL" sz="2400" b="0" dirty="0"/>
              <a:t>en spoorelementen kunnen onderdeel zijn van sommige vitamines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 b="0" dirty="0"/>
              <a:t>Mineralen en spoorelementen geven structuur aan bepaalde weefsels </a:t>
            </a:r>
            <a:endParaRPr lang="nl-NL" sz="2400" b="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 b="0" dirty="0" smtClean="0"/>
              <a:t>Mineralen </a:t>
            </a:r>
            <a:r>
              <a:rPr lang="nl-NL" sz="2400" b="0" dirty="0"/>
              <a:t>en spoorelementen beïnvloeden het metabolisme van het lichaam </a:t>
            </a:r>
            <a:endParaRPr lang="nl-NL" sz="2400" b="0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505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Beetje scheikunde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Zout heeft als formule (samenstelling) de naam natriumchloride (</a:t>
            </a:r>
            <a:r>
              <a:rPr lang="nl-NL" dirty="0" err="1" smtClean="0"/>
              <a:t>NaCl</a:t>
            </a:r>
            <a:r>
              <a:rPr lang="nl-NL" dirty="0" smtClean="0"/>
              <a:t>) </a:t>
            </a:r>
            <a:r>
              <a:rPr lang="nl-NL" b="1" dirty="0" smtClean="0">
                <a:solidFill>
                  <a:srgbClr val="FF0000"/>
                </a:solidFill>
              </a:rPr>
              <a:t>molecuul</a:t>
            </a:r>
          </a:p>
          <a:p>
            <a:endParaRPr lang="nl-NL" dirty="0"/>
          </a:p>
          <a:p>
            <a:r>
              <a:rPr lang="nl-NL" dirty="0" smtClean="0"/>
              <a:t>Kation: positief geladen deeltje (Na+) </a:t>
            </a:r>
            <a:r>
              <a:rPr lang="nl-NL" b="1" dirty="0" smtClean="0">
                <a:solidFill>
                  <a:srgbClr val="FF0000"/>
                </a:solidFill>
              </a:rPr>
              <a:t>atoom</a:t>
            </a:r>
          </a:p>
          <a:p>
            <a:r>
              <a:rPr lang="nl-NL" dirty="0" smtClean="0"/>
              <a:t>Anion: negatief geladen deeltje (Cl-) </a:t>
            </a:r>
            <a:r>
              <a:rPr lang="nl-NL" b="1" dirty="0" smtClean="0">
                <a:solidFill>
                  <a:srgbClr val="FF0000"/>
                </a:solidFill>
              </a:rPr>
              <a:t>atoom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Negatief en positief trekken elkaar aan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Water wordt aangetrokken door positieve deeltjes</a:t>
            </a:r>
          </a:p>
        </p:txBody>
      </p:sp>
    </p:spTree>
    <p:extLst>
      <p:ext uri="{BB962C8B-B14F-4D97-AF65-F5344CB8AC3E}">
        <p14:creationId xmlns:p14="http://schemas.microsoft.com/office/powerpoint/2010/main" val="299237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Absorptie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Soms zijn </a:t>
            </a:r>
            <a:r>
              <a:rPr lang="nl-NL" b="1" dirty="0" smtClean="0"/>
              <a:t>vitamine</a:t>
            </a:r>
            <a:r>
              <a:rPr lang="nl-NL" dirty="0" smtClean="0"/>
              <a:t> nodig</a:t>
            </a:r>
          </a:p>
          <a:p>
            <a:r>
              <a:rPr lang="nl-NL" dirty="0" smtClean="0"/>
              <a:t>Meerdere mineralen </a:t>
            </a:r>
            <a:r>
              <a:rPr lang="nl-NL" b="1" dirty="0" smtClean="0"/>
              <a:t>concurreren </a:t>
            </a:r>
            <a:r>
              <a:rPr lang="nl-NL" dirty="0" smtClean="0"/>
              <a:t>met elkaar</a:t>
            </a:r>
          </a:p>
          <a:p>
            <a:r>
              <a:rPr lang="nl-NL" dirty="0" smtClean="0"/>
              <a:t>Mineralen kunnen zich binden aan elkaar of aan andere voedingsstoffen, dit noemen we </a:t>
            </a:r>
            <a:r>
              <a:rPr lang="nl-NL" b="1" dirty="0" smtClean="0"/>
              <a:t>complexvorming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02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Interactie opname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8" t="32341" r="52702" b="23016"/>
          <a:stretch/>
        </p:blipFill>
        <p:spPr bwMode="auto">
          <a:xfrm>
            <a:off x="1547664" y="1548039"/>
            <a:ext cx="5616759" cy="530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72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Interactie lichaam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8" t="40909" r="51028" b="11905"/>
          <a:stretch/>
        </p:blipFill>
        <p:spPr bwMode="auto">
          <a:xfrm>
            <a:off x="1547664" y="1441032"/>
            <a:ext cx="5400171" cy="500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10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5576068" cy="596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01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398</TotalTime>
  <Words>766</Words>
  <Application>Microsoft Office PowerPoint</Application>
  <PresentationFormat>Diavoorstelling (4:3)</PresentationFormat>
  <Paragraphs>135</Paragraphs>
  <Slides>23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9" baseType="lpstr">
      <vt:lpstr>Arial</vt:lpstr>
      <vt:lpstr>Calibri</vt:lpstr>
      <vt:lpstr>Trebuchet MS</vt:lpstr>
      <vt:lpstr>Wingdings</vt:lpstr>
      <vt:lpstr>Wingdings 3</vt:lpstr>
      <vt:lpstr>Facet</vt:lpstr>
      <vt:lpstr>Mineralen</vt:lpstr>
      <vt:lpstr>Wat is een mineraal?</vt:lpstr>
      <vt:lpstr>Feiten over mineralen</vt:lpstr>
      <vt:lpstr>Waarom belangrijk?</vt:lpstr>
      <vt:lpstr>Beetje scheikunde</vt:lpstr>
      <vt:lpstr>Absorptie</vt:lpstr>
      <vt:lpstr>Interactie opname</vt:lpstr>
      <vt:lpstr>Interactie lichaam</vt:lpstr>
      <vt:lpstr>PowerPoint-presentatie</vt:lpstr>
      <vt:lpstr>Calcium (Ca) </vt:lpstr>
      <vt:lpstr>IJzer (Fe)</vt:lpstr>
      <vt:lpstr>PowerPoint-presentatie</vt:lpstr>
      <vt:lpstr>Zink (Zn)</vt:lpstr>
      <vt:lpstr>Koper (Cu)</vt:lpstr>
      <vt:lpstr>Koper tekort</vt:lpstr>
      <vt:lpstr>Kobalt (Co)</vt:lpstr>
      <vt:lpstr>Mangaan (Mn)</vt:lpstr>
      <vt:lpstr>KAB</vt:lpstr>
      <vt:lpstr>Biest en droogstand</vt:lpstr>
      <vt:lpstr>Hoe moet je nu voeren in de droogstand?</vt:lpstr>
      <vt:lpstr>Wat moet je weten?</vt:lpstr>
      <vt:lpstr>Vragen</vt:lpstr>
      <vt:lpstr>Opdracht verslag mineralen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Mineralen</dc:title>
  <dc:creator>Leny Janssen</dc:creator>
  <cp:lastModifiedBy>Leny Janssen</cp:lastModifiedBy>
  <cp:revision>28</cp:revision>
  <dcterms:created xsi:type="dcterms:W3CDTF">2015-01-04T19:13:27Z</dcterms:created>
  <dcterms:modified xsi:type="dcterms:W3CDTF">2017-12-21T18:04:28Z</dcterms:modified>
</cp:coreProperties>
</file>